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CEDF2-6FE0-4A41-AC45-A6CE8CDE209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0501E-0621-454B-9226-6FB9F222DE83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3368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CEDF2-6FE0-4A41-AC45-A6CE8CDE209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0501E-0621-454B-9226-6FB9F222D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788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CEDF2-6FE0-4A41-AC45-A6CE8CDE209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0501E-0621-454B-9226-6FB9F222D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145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CEDF2-6FE0-4A41-AC45-A6CE8CDE209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0501E-0621-454B-9226-6FB9F222D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340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CEDF2-6FE0-4A41-AC45-A6CE8CDE209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0501E-0621-454B-9226-6FB9F222DE83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969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CEDF2-6FE0-4A41-AC45-A6CE8CDE209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0501E-0621-454B-9226-6FB9F222D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384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CEDF2-6FE0-4A41-AC45-A6CE8CDE209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0501E-0621-454B-9226-6FB9F222D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353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CEDF2-6FE0-4A41-AC45-A6CE8CDE209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0501E-0621-454B-9226-6FB9F222D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631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CEDF2-6FE0-4A41-AC45-A6CE8CDE209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0501E-0621-454B-9226-6FB9F222D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500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7ECEDF2-6FE0-4A41-AC45-A6CE8CDE209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C0501E-0621-454B-9226-6FB9F222D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879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CEDF2-6FE0-4A41-AC45-A6CE8CDE209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0501E-0621-454B-9226-6FB9F222D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593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7ECEDF2-6FE0-4A41-AC45-A6CE8CDE209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BC0501E-0621-454B-9226-6FB9F222DE83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8878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5161" y="4123255"/>
            <a:ext cx="10058400" cy="108710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Школа для всех, школа для каждого через призму социокультурного контекста</a:t>
            </a:r>
            <a:br>
              <a:rPr lang="ru-RU" sz="4000" b="1" dirty="0" smtClean="0">
                <a:solidFill>
                  <a:srgbClr val="C00000"/>
                </a:solidFill>
              </a:rPr>
            </a:br>
            <a:r>
              <a:rPr lang="ru-RU" sz="4000" b="1" dirty="0">
                <a:solidFill>
                  <a:srgbClr val="C00000"/>
                </a:solidFill>
              </a:rPr>
              <a:t/>
            </a:r>
            <a:br>
              <a:rPr lang="ru-RU" sz="4000" b="1" dirty="0">
                <a:solidFill>
                  <a:srgbClr val="C00000"/>
                </a:solidFill>
              </a:rPr>
            </a:b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63953" y="573733"/>
            <a:ext cx="10058400" cy="1143000"/>
          </a:xfrm>
        </p:spPr>
        <p:txBody>
          <a:bodyPr>
            <a:normAutofit fontScale="92500"/>
          </a:bodyPr>
          <a:lstStyle/>
          <a:p>
            <a:pPr algn="ctr"/>
            <a:r>
              <a:rPr lang="ru-RU" b="1" dirty="0" smtClean="0">
                <a:solidFill>
                  <a:schemeClr val="bg1">
                    <a:lumMod val="50000"/>
                  </a:schemeClr>
                </a:solidFill>
              </a:rPr>
              <a:t>Муниципальное бюджетное общеобразовательное учреждение «средняя многопрофильная школа естественно-математических дисциплин № 65 «спектр» </a:t>
            </a:r>
            <a:r>
              <a:rPr lang="ru-RU" b="1" dirty="0" err="1" smtClean="0">
                <a:solidFill>
                  <a:schemeClr val="bg1">
                    <a:lumMod val="50000"/>
                  </a:schemeClr>
                </a:solidFill>
              </a:rPr>
              <a:t>г.липецка</a:t>
            </a:r>
            <a:endParaRPr lang="ru-RU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46452" y="5210356"/>
            <a:ext cx="6388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Ковешникова</a:t>
            </a:r>
            <a:r>
              <a:rPr lang="ru-RU" dirty="0" smtClean="0"/>
              <a:t> Ольга Станиславовна, </a:t>
            </a:r>
          </a:p>
          <a:p>
            <a:r>
              <a:rPr lang="ru-RU" dirty="0" smtClean="0"/>
              <a:t>заместитель директора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910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1016" y="5175"/>
            <a:ext cx="10058400" cy="1823625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b="1" dirty="0"/>
              <a:t>Цель деятельности: </a:t>
            </a:r>
            <a:r>
              <a:rPr lang="ru-RU" sz="2000" dirty="0"/>
              <a:t>теоретическое обоснование и разработка организационно-управленческих механизмов создания инновационного опыта образовательной организации в проектировании образовательного и воспитательного пространства  с использованием  инновационной модели, включающей содержательный, технологический, процессуальный и </a:t>
            </a:r>
            <a:r>
              <a:rPr lang="ru-RU" sz="2000" dirty="0" err="1"/>
              <a:t>критериально</a:t>
            </a:r>
            <a:r>
              <a:rPr lang="ru-RU" sz="2000" dirty="0"/>
              <a:t>-оценочный компоненты социокультурных инноваций.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28800"/>
            <a:ext cx="10058400" cy="4451230"/>
          </a:xfrm>
        </p:spPr>
        <p:txBody>
          <a:bodyPr>
            <a:normAutofit fontScale="92500" lnSpcReduction="20000"/>
          </a:bodyPr>
          <a:lstStyle/>
          <a:p>
            <a:pPr marL="201168" lvl="1" indent="0">
              <a:buNone/>
            </a:pPr>
            <a:r>
              <a:rPr lang="ru-RU" b="1" dirty="0"/>
              <a:t>Задачи деятельности:</a:t>
            </a:r>
            <a:endParaRPr lang="ru-RU" sz="1400" dirty="0"/>
          </a:p>
          <a:p>
            <a:pPr lvl="0" algn="just">
              <a:buFont typeface="Courier New" panose="02070309020205020404" pitchFamily="49" charset="0"/>
              <a:buChar char="o"/>
            </a:pPr>
            <a:r>
              <a:rPr lang="ru-RU" dirty="0"/>
              <a:t>определить  необходимые условия для реализации инновационной модели в условиях развития образовательной организации, отвечающей идеям личностного-развивающей парадигмы в соответствии с требованиями ФГОС с учетом проектирования образовательного и воспитательного пространства школы;</a:t>
            </a:r>
            <a:endParaRPr lang="ru-RU" sz="1600" dirty="0"/>
          </a:p>
          <a:p>
            <a:pPr lvl="0" algn="just">
              <a:buFont typeface="Courier New" panose="02070309020205020404" pitchFamily="49" charset="0"/>
              <a:buChar char="o"/>
            </a:pPr>
            <a:r>
              <a:rPr lang="ru-RU" dirty="0"/>
              <a:t>провести мониторинговые исследования для определения эффективности  проектирования образовательного и воспитательного пространства образовательного учреждения в разрезе социокультурного контекста;</a:t>
            </a:r>
            <a:endParaRPr lang="ru-RU" sz="1600" dirty="0"/>
          </a:p>
          <a:p>
            <a:pPr lvl="0" algn="just">
              <a:buFont typeface="Courier New" panose="02070309020205020404" pitchFamily="49" charset="0"/>
              <a:buChar char="o"/>
            </a:pPr>
            <a:r>
              <a:rPr lang="ru-RU" dirty="0"/>
              <a:t>разработать и апробировать организационно-управленческие механизмы создания инновационного опыта;</a:t>
            </a:r>
            <a:endParaRPr lang="ru-RU" sz="1600" dirty="0"/>
          </a:p>
          <a:p>
            <a:pPr lvl="0" algn="just">
              <a:buFont typeface="Courier New" panose="02070309020205020404" pitchFamily="49" charset="0"/>
              <a:buChar char="o"/>
            </a:pPr>
            <a:r>
              <a:rPr lang="ru-RU" dirty="0"/>
              <a:t>разработать кейсы  функционирования инновационной модели социокультурных инноваций и оценить эффективность практики внедрения данной модели;</a:t>
            </a:r>
            <a:endParaRPr lang="ru-RU" sz="1600" dirty="0"/>
          </a:p>
          <a:p>
            <a:pPr lvl="0" algn="just">
              <a:buFont typeface="Courier New" panose="02070309020205020404" pitchFamily="49" charset="0"/>
              <a:buChar char="o"/>
            </a:pPr>
            <a:r>
              <a:rPr lang="ru-RU" dirty="0"/>
              <a:t>создать научно-методическую, информационную поддержку педагогов образовательной организации при внедрении опыта создания необходимых условий для реализации предложенной модели.</a:t>
            </a:r>
            <a:endParaRPr lang="ru-RU" sz="1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755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69683"/>
            <a:ext cx="10058400" cy="653676"/>
          </a:xfrm>
        </p:spPr>
        <p:txBody>
          <a:bodyPr>
            <a:normAutofit/>
          </a:bodyPr>
          <a:lstStyle/>
          <a:p>
            <a:r>
              <a:rPr lang="ru-RU" sz="4000" b="1" dirty="0"/>
              <a:t>Актуальность проекта </a:t>
            </a: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Courier New" panose="02070309020205020404" pitchFamily="49" charset="0"/>
              <a:buChar char="o"/>
            </a:pPr>
            <a:r>
              <a:rPr lang="ru-RU" dirty="0"/>
              <a:t>предлагаемая модель включает комбинацию уроков, театральных, спортивных, индивидуальных занятий, экскурсий и походов, социальных проектов, функционирования школьных сообществ в разных направлениях а разнообразие занятий - это и условие сохранения здоровья, и достижение необходимых результатов обучения и воспитания;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ru-RU" dirty="0"/>
              <a:t>целесообразность данной инновационной  деятельности позволяет создать систему социальной жизнедеятельности школьников;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ru-RU" dirty="0"/>
              <a:t>развитие кадрового потенциала образовательной организации;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ru-RU" dirty="0"/>
              <a:t>проектирование новой модели 	образовательного и воспитательного пространства, обеспечивающей построение единого сообщества, учитывая контекст социокультурной направленности.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981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4893" y="1979989"/>
            <a:ext cx="8938979" cy="110526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5.infourok.ru/uploads/ex/12e4/000988c3-8a91256c/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845" y="0"/>
            <a:ext cx="8361819" cy="627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844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1589809"/>
              </p:ext>
            </p:extLst>
          </p:nvPr>
        </p:nvGraphicFramePr>
        <p:xfrm>
          <a:off x="0" y="0"/>
          <a:ext cx="12192001" cy="63490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23310"/>
                <a:gridCol w="3163591"/>
                <a:gridCol w="3163591"/>
                <a:gridCol w="2841509"/>
              </a:tblGrid>
              <a:tr h="3734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Этапы деятельности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Содержание деятельности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Методы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Прогнозируемые результаты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</a:tr>
              <a:tr h="1493892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Аналитический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(январь – август 2022)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Подготовка научной и научно-методической литературы по теме проекта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Анализ методической и психолого-педагогической литературы, периодических изданий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Пакет материалов по теме инновационного проекта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</a:tr>
              <a:tr h="14938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Формирование рабочей группы проекта, подготовка инструкций участников проекта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Социометрия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Приказ о составе рабочей группе и алгоритме ее работы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</a:tr>
              <a:tr h="14938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Проведение диагностических исследований для выявления условий и методик проектирования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Анкетирование; методы интерпретации и оценки данных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Результаты диагностических исследований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</a:tr>
              <a:tr h="14938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Создание кейса методик для мониторинга эффективности функционирования инновационной модели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Анкетирование; тестирование, социологические опросы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Пакет материалов;  результаты мониторинга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111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720651"/>
              </p:ext>
            </p:extLst>
          </p:nvPr>
        </p:nvGraphicFramePr>
        <p:xfrm>
          <a:off x="0" y="86265"/>
          <a:ext cx="12192001" cy="64709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23310"/>
                <a:gridCol w="3163591"/>
                <a:gridCol w="3163591"/>
                <a:gridCol w="2841509"/>
              </a:tblGrid>
              <a:tr h="5895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Этапы деятельности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Содержание деятельности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Методы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Прогнозируемые результаты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</a:tr>
              <a:tr h="1537846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Проектировочный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(сентябрь – декабрь 2022)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Создание и организация работы проектных команд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Методы </a:t>
                      </a:r>
                      <a:r>
                        <a:rPr lang="ru-RU" sz="1400" dirty="0" err="1">
                          <a:effectLst/>
                        </a:rPr>
                        <a:t>командообразования</a:t>
                      </a:r>
                      <a:endParaRPr lang="ru-RU" sz="1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Внутришкольные</a:t>
                      </a:r>
                      <a:r>
                        <a:rPr lang="ru-RU" sz="1400" dirty="0">
                          <a:effectLst/>
                        </a:rPr>
                        <a:t> и межшкольные проектные команды образовательных организаций Липецкой области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</a:tr>
              <a:tr h="3844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Моделирование системы работы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Проектные методы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Проект модели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</a:tr>
              <a:tr h="11533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Создание научно-методической, информационной поддержки педагогов образовательной организации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Консультирование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Пакет документов и материалов для реализации инновационного проекта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</a:tr>
              <a:tr h="16523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Внедренческий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(январь  2023 – август 2024)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Реализация инновационной модели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Консультирование участников инновационного проекта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Модель инновационной модели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Пакет методических материалов по созданию и функционированию инновационной модели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</a:tr>
              <a:tr h="11533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Обобщающий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(сентябрь – декабрь 2024)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Получение, обработка и систематизация материалов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Анализ  и экспертиза материалов, их презентация и диссеминация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Пакет документов; методические рекомендации по теме инновационного проекта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361" marR="1836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194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Кейсы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311561"/>
            <a:ext cx="10058400" cy="4023360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ru-RU" sz="3200" dirty="0" smtClean="0"/>
              <a:t>Инклюзивная среда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3200" dirty="0" smtClean="0"/>
              <a:t>Духовное наследие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3200" dirty="0" smtClean="0"/>
              <a:t>Профессиональная ориентация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3200" dirty="0" smtClean="0"/>
              <a:t>Социокультурный контекст и интеллектуальная ситуация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7833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Структура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225297"/>
            <a:ext cx="10058400" cy="402336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1. Краткое проблемной ситуации и постановка задачи кейса.</a:t>
            </a:r>
          </a:p>
          <a:p>
            <a:r>
              <a:rPr lang="ru-RU" sz="2400" dirty="0" smtClean="0"/>
              <a:t>2. Описание ситуации, ее внешней и внутренней среды.</a:t>
            </a:r>
          </a:p>
          <a:p>
            <a:r>
              <a:rPr lang="ru-RU" sz="2400" dirty="0" smtClean="0"/>
              <a:t>3. Описание отрасли, ее специфики, динамики и современного состояния, ценностей и культуры.</a:t>
            </a:r>
          </a:p>
          <a:p>
            <a:r>
              <a:rPr lang="ru-RU" sz="2400" dirty="0" smtClean="0"/>
              <a:t>4. Подробное описание ключевых элементов проблемной ситуации.</a:t>
            </a:r>
          </a:p>
          <a:p>
            <a:r>
              <a:rPr lang="ru-RU" sz="2400" dirty="0" smtClean="0"/>
              <a:t>5. Выработка наилучшего решения,  его актуальность .</a:t>
            </a:r>
          </a:p>
        </p:txBody>
      </p:sp>
    </p:spTree>
    <p:extLst>
      <p:ext uri="{BB962C8B-B14F-4D97-AF65-F5344CB8AC3E}">
        <p14:creationId xmlns:p14="http://schemas.microsoft.com/office/powerpoint/2010/main" val="381795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АИФ 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579" y="0"/>
            <a:ext cx="8779965" cy="6327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621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79</TotalTime>
  <Words>507</Words>
  <Application>Microsoft Office PowerPoint</Application>
  <PresentationFormat>Широкоэкранный</PresentationFormat>
  <Paragraphs>84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Courier New</vt:lpstr>
      <vt:lpstr>Times New Roman</vt:lpstr>
      <vt:lpstr>Ретро</vt:lpstr>
      <vt:lpstr>Школа для всех, школа для каждого через призму социокультурного контекста  </vt:lpstr>
      <vt:lpstr>Цель деятельности: теоретическое обоснование и разработка организационно-управленческих механизмов создания инновационного опыта образовательной организации в проектировании образовательного и воспитательного пространства  с использованием  инновационной модели, включающей содержательный, технологический, процессуальный и критериально-оценочный компоненты социокультурных инноваций.  </vt:lpstr>
      <vt:lpstr>Актуальность проекта </vt:lpstr>
      <vt:lpstr>Презентация PowerPoint</vt:lpstr>
      <vt:lpstr>Презентация PowerPoint</vt:lpstr>
      <vt:lpstr>Презентация PowerPoint</vt:lpstr>
      <vt:lpstr>Кейсы</vt:lpstr>
      <vt:lpstr>Структура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для всех, школа для каждого через призму социокультурного контекста</dc:title>
  <dc:creator>Учетная запись Майкрософт</dc:creator>
  <cp:lastModifiedBy>Учетная запись Майкрософт</cp:lastModifiedBy>
  <cp:revision>7</cp:revision>
  <dcterms:created xsi:type="dcterms:W3CDTF">2021-12-03T08:01:20Z</dcterms:created>
  <dcterms:modified xsi:type="dcterms:W3CDTF">2021-12-03T09:21:01Z</dcterms:modified>
</cp:coreProperties>
</file>